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001DD-AA13-4BDA-B7B8-577C138AD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D56AFA-72A7-497F-A05E-DB82308F3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CE134-12F0-48A7-951C-5FD1356CE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95FB48-BB4C-406E-AA30-E70F4AAAB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3E9C1-BF12-4319-8148-C2A7F7312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3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A5B91-7ED1-4FEA-9769-B6F8270DF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AC1A92-5F5F-4296-A48F-8485486989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C5998-46CB-40BF-8877-11CCA653B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2BF45-7867-4CBD-83B7-BC769CBC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C600D-2E98-44EA-998C-B03757355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012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705A1C-6A7B-410D-82EF-4AA18E1F02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AD92FC-4F7C-4CC3-B6E3-C9D10D1D3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B4D53-D66F-40C7-8EFE-76BECB021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FFF66-C1EA-4DB4-A3D8-AE63E4DFD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85C0C-B4BD-461B-8ECA-1D8FC1BE2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25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6C349-DC5D-41EF-BDEC-62302D534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232A7-07DA-4B37-BEC5-A3C7F56CF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C7155-7EEC-4A41-ACCC-C0F0CFB4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B23C58-D434-4ABC-BB57-8D9BE6D71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F5DA8-7617-4FC0-98D4-F3D1415D1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55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A1C12-ADF6-4F8E-B75F-5A93F61C3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15DE0-AE7E-478E-8C15-933438FF5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FF5E1-0A94-4DD8-967F-A9B26E0B7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09B94B-77B6-4613-A201-C76F03D18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AA9C2-DB47-4712-A966-F7D4C9E55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2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31AF6-2B23-4CA3-940F-F408AFD41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03B4A-4C87-4467-867D-CFAA0C0D62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8328A0-244F-4E93-9A44-6C53650D1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A2658-7A7F-4CA9-A08D-4B0CB7BAC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9C8A27-BB02-48F2-B3C8-4C23060EA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947D67-9344-44A8-8CFC-BAFC83A09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5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9146F-2FFD-4D66-9530-4F3EBEC7D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A3E49-9ECE-40F8-93F2-FAE91E9E8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955BBB-048B-441B-B295-82C1CF5B3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FC61B-CF46-4A06-B40E-2F894CB871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175F2D-CA6E-44AB-A258-CF97F71AE0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FE55A8-E9F3-4BEB-82D6-60A6FB7A8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51AD48-C0D2-4031-9F0E-D1C6C98FB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410631-07D1-48D0-BCFD-D9E8D733F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63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8676E-CDDB-4646-B7A6-CE6CF274C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E51D94-90C6-4C42-A70B-285450B8F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1EE3B7-4757-4955-B66C-B92E8161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AA4ECF-9E7F-4658-8788-D979E6E6B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56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58B7E8-750C-4426-B123-CBD1798DF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DFD6FC-9FF7-408D-BF4D-7E8D8D1BE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18B7F1-84FB-42C7-A827-50D7B00E3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34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63AFE-8A79-46B5-80BC-D510A0BA2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2C02F4-2EB7-459D-9892-51BCE0259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DB64ED-B0A3-4D6B-BF50-B7B2A6C257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341C29-9268-48D0-854A-5F2339CCE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86069C-3180-423B-93A6-BCB64E057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08D17-B48F-4B93-A995-EAD57E190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727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775E8-486C-4AC0-8C29-20DCBCD68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4D8539-6FCC-41C2-95B8-9C3A87034E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97CD8-037E-4583-9C6A-E88596CA4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8563EA-F402-45A3-B8C6-1CAA28649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420FC3-78AF-4045-B73B-8BA6123FD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76FF77-4032-4FD8-9106-2F34780CD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4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BD6F01-2415-434B-A157-DE4F5DCBA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947BD-968F-4A80-A6BA-558AB3C172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B68BF-F385-4DC7-A4E8-01A516FDBE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1853C-2B6F-4F0A-AC4A-D813D0E6A1C2}" type="datetimeFigureOut">
              <a:rPr lang="en-US" smtClean="0"/>
              <a:t>11/13/2018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443B8-B9E5-496F-A1EE-412E374B93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C0236-5DB8-4631-92E5-3CAD07CB3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5803F-383D-4201-B9C9-C0D03D309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49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C65214-0F01-4908-B402-5EAECD681353}"/>
              </a:ext>
            </a:extLst>
          </p:cNvPr>
          <p:cNvSpPr/>
          <p:nvPr/>
        </p:nvSpPr>
        <p:spPr>
          <a:xfrm>
            <a:off x="4638261" y="132521"/>
            <a:ext cx="2915478" cy="62285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3600" dirty="0">
                <a:solidFill>
                  <a:schemeClr val="accent6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الفراق بين الزوجين</a:t>
            </a:r>
            <a:endParaRPr lang="en-US" sz="3600" dirty="0">
              <a:solidFill>
                <a:schemeClr val="accent6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1EA3B40-7AFC-476B-A64F-765E48BB40D2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7553739" y="443948"/>
            <a:ext cx="2849216" cy="19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367619C-DC73-4364-9C85-5B8602593BD4}"/>
              </a:ext>
            </a:extLst>
          </p:cNvPr>
          <p:cNvCxnSpPr>
            <a:cxnSpLocks/>
          </p:cNvCxnSpPr>
          <p:nvPr/>
        </p:nvCxnSpPr>
        <p:spPr>
          <a:xfrm>
            <a:off x="3503644" y="420873"/>
            <a:ext cx="1134617" cy="230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CC61785-5206-49BE-A6F2-9135073EA4C0}"/>
              </a:ext>
            </a:extLst>
          </p:cNvPr>
          <p:cNvCxnSpPr>
            <a:cxnSpLocks/>
          </p:cNvCxnSpPr>
          <p:nvPr/>
        </p:nvCxnSpPr>
        <p:spPr>
          <a:xfrm>
            <a:off x="10402956" y="443947"/>
            <a:ext cx="0" cy="3114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0024FE71-4624-484E-B970-1A50F9D45E7B}"/>
              </a:ext>
            </a:extLst>
          </p:cNvPr>
          <p:cNvSpPr/>
          <p:nvPr/>
        </p:nvSpPr>
        <p:spPr>
          <a:xfrm>
            <a:off x="9621078" y="755374"/>
            <a:ext cx="1563756" cy="58310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FF0000"/>
                </a:solidFill>
              </a:rPr>
              <a:t>علاج الخلافات الزوجية الطبيعيه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594355-903A-445A-9760-7A559452D975}"/>
              </a:ext>
            </a:extLst>
          </p:cNvPr>
          <p:cNvSpPr/>
          <p:nvPr/>
        </p:nvSpPr>
        <p:spPr>
          <a:xfrm>
            <a:off x="9483581" y="1537201"/>
            <a:ext cx="2001077" cy="755302"/>
          </a:xfrm>
          <a:prstGeom prst="rect">
            <a:avLst/>
          </a:prstGeom>
          <a:solidFill>
            <a:schemeClr val="bg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FFFF00"/>
                </a:solidFill>
              </a:rPr>
              <a:t>مايحدث بين الزوجين من خلاف هو امر طبيعي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A95480-08C4-420C-B560-4A35E1DB925E}"/>
              </a:ext>
            </a:extLst>
          </p:cNvPr>
          <p:cNvSpPr/>
          <p:nvPr/>
        </p:nvSpPr>
        <p:spPr>
          <a:xfrm>
            <a:off x="10055084" y="2445015"/>
            <a:ext cx="901148" cy="503510"/>
          </a:xfrm>
          <a:prstGeom prst="rect">
            <a:avLst/>
          </a:prstGeom>
          <a:solidFill>
            <a:schemeClr val="bg1"/>
          </a:solidFill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400" dirty="0">
                <a:solidFill>
                  <a:srgbClr val="7030A0"/>
                </a:solidFill>
              </a:rPr>
              <a:t>اسبابه</a:t>
            </a:r>
            <a:endParaRPr lang="en-US" sz="2400" dirty="0">
              <a:solidFill>
                <a:srgbClr val="7030A0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3D501F4-7290-495A-9FC2-92ED765FD1A4}"/>
              </a:ext>
            </a:extLst>
          </p:cNvPr>
          <p:cNvCxnSpPr>
            <a:stCxn id="15" idx="2"/>
          </p:cNvCxnSpPr>
          <p:nvPr/>
        </p:nvCxnSpPr>
        <p:spPr>
          <a:xfrm>
            <a:off x="10505658" y="2948525"/>
            <a:ext cx="0" cy="291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9BA572-DD75-4F40-AA19-1A9D806322EB}"/>
              </a:ext>
            </a:extLst>
          </p:cNvPr>
          <p:cNvCxnSpPr>
            <a:cxnSpLocks/>
          </p:cNvCxnSpPr>
          <p:nvPr/>
        </p:nvCxnSpPr>
        <p:spPr>
          <a:xfrm flipH="1" flipV="1">
            <a:off x="9723781" y="2690048"/>
            <a:ext cx="324679" cy="67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8F2F7AC-E9D8-4ADA-A32B-32077D3D264E}"/>
              </a:ext>
            </a:extLst>
          </p:cNvPr>
          <p:cNvCxnSpPr>
            <a:cxnSpLocks/>
          </p:cNvCxnSpPr>
          <p:nvPr/>
        </p:nvCxnSpPr>
        <p:spPr>
          <a:xfrm flipH="1" flipV="1">
            <a:off x="10956233" y="2690048"/>
            <a:ext cx="331304" cy="67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A17791-2C91-4AFA-80E5-351403FF6129}"/>
              </a:ext>
            </a:extLst>
          </p:cNvPr>
          <p:cNvCxnSpPr/>
          <p:nvPr/>
        </p:nvCxnSpPr>
        <p:spPr>
          <a:xfrm>
            <a:off x="11287537" y="2696770"/>
            <a:ext cx="0" cy="291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9BFAB67-4FF8-4F8A-AEE6-5C012E9DC7AF}"/>
              </a:ext>
            </a:extLst>
          </p:cNvPr>
          <p:cNvCxnSpPr/>
          <p:nvPr/>
        </p:nvCxnSpPr>
        <p:spPr>
          <a:xfrm>
            <a:off x="9723781" y="2696770"/>
            <a:ext cx="0" cy="291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931AD193-E06C-4585-9105-A6002D7E4AE4}"/>
              </a:ext>
            </a:extLst>
          </p:cNvPr>
          <p:cNvSpPr/>
          <p:nvPr/>
        </p:nvSpPr>
        <p:spPr>
          <a:xfrm>
            <a:off x="10916476" y="2742892"/>
            <a:ext cx="861390" cy="662609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5"/>
                </a:solidFill>
              </a:rPr>
              <a:t>سوء الفهم</a:t>
            </a:r>
            <a:endParaRPr lang="en-US" sz="2000" dirty="0">
              <a:solidFill>
                <a:schemeClr val="accent5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5D5038E-A018-41F5-BC2C-0F560271D3E8}"/>
              </a:ext>
            </a:extLst>
          </p:cNvPr>
          <p:cNvSpPr/>
          <p:nvPr/>
        </p:nvSpPr>
        <p:spPr>
          <a:xfrm>
            <a:off x="8948527" y="2842610"/>
            <a:ext cx="1298714" cy="662609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5"/>
                </a:solidFill>
              </a:rPr>
              <a:t>المزاجية</a:t>
            </a:r>
            <a:endParaRPr lang="en-US" sz="2000" dirty="0">
              <a:solidFill>
                <a:schemeClr val="accent5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9C9E5A7-463E-4680-805C-C0464F9CCEED}"/>
              </a:ext>
            </a:extLst>
          </p:cNvPr>
          <p:cNvSpPr/>
          <p:nvPr/>
        </p:nvSpPr>
        <p:spPr>
          <a:xfrm>
            <a:off x="9886120" y="3047917"/>
            <a:ext cx="1298714" cy="960812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5"/>
                </a:solidFill>
              </a:rPr>
              <a:t>اختلاف وجهة النظر</a:t>
            </a:r>
            <a:endParaRPr lang="en-US" sz="2000" dirty="0">
              <a:solidFill>
                <a:schemeClr val="accent5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206875-BF04-49EA-9506-3BE81C2AAEBF}"/>
              </a:ext>
            </a:extLst>
          </p:cNvPr>
          <p:cNvCxnSpPr>
            <a:cxnSpLocks/>
          </p:cNvCxnSpPr>
          <p:nvPr/>
        </p:nvCxnSpPr>
        <p:spPr>
          <a:xfrm>
            <a:off x="10485779" y="4008729"/>
            <a:ext cx="0" cy="3114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D3339DA1-1547-418C-B232-8C70F83E2EBB}"/>
              </a:ext>
            </a:extLst>
          </p:cNvPr>
          <p:cNvSpPr/>
          <p:nvPr/>
        </p:nvSpPr>
        <p:spPr>
          <a:xfrm>
            <a:off x="10048460" y="4214036"/>
            <a:ext cx="901145" cy="622882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800" dirty="0">
                <a:solidFill>
                  <a:schemeClr val="accent4"/>
                </a:solidFill>
              </a:rPr>
              <a:t>حلوله</a:t>
            </a:r>
            <a:endParaRPr lang="en-US" sz="2800" dirty="0">
              <a:solidFill>
                <a:schemeClr val="accent4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93D6811-330C-4805-9AFC-59DA927D79AD}"/>
              </a:ext>
            </a:extLst>
          </p:cNvPr>
          <p:cNvCxnSpPr>
            <a:cxnSpLocks/>
          </p:cNvCxnSpPr>
          <p:nvPr/>
        </p:nvCxnSpPr>
        <p:spPr>
          <a:xfrm flipH="1" flipV="1">
            <a:off x="9730405" y="4525477"/>
            <a:ext cx="324679" cy="67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F863666-78EF-4E96-9170-4025A1D6833F}"/>
              </a:ext>
            </a:extLst>
          </p:cNvPr>
          <p:cNvCxnSpPr>
            <a:cxnSpLocks/>
          </p:cNvCxnSpPr>
          <p:nvPr/>
        </p:nvCxnSpPr>
        <p:spPr>
          <a:xfrm flipH="1" flipV="1">
            <a:off x="10952918" y="4532199"/>
            <a:ext cx="324679" cy="67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9A52645-6B73-4815-8626-10A79814E44B}"/>
              </a:ext>
            </a:extLst>
          </p:cNvPr>
          <p:cNvCxnSpPr>
            <a:cxnSpLocks/>
          </p:cNvCxnSpPr>
          <p:nvPr/>
        </p:nvCxnSpPr>
        <p:spPr>
          <a:xfrm>
            <a:off x="9737029" y="4512288"/>
            <a:ext cx="1659" cy="414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E34CD0B-71C3-47AC-81F4-BE1C64CB9516}"/>
              </a:ext>
            </a:extLst>
          </p:cNvPr>
          <p:cNvCxnSpPr>
            <a:cxnSpLocks/>
          </p:cNvCxnSpPr>
          <p:nvPr/>
        </p:nvCxnSpPr>
        <p:spPr>
          <a:xfrm>
            <a:off x="11287537" y="4545373"/>
            <a:ext cx="1659" cy="414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AA9785B-A061-4D0C-9C26-F834182348F6}"/>
              </a:ext>
            </a:extLst>
          </p:cNvPr>
          <p:cNvCxnSpPr>
            <a:cxnSpLocks/>
          </p:cNvCxnSpPr>
          <p:nvPr/>
        </p:nvCxnSpPr>
        <p:spPr>
          <a:xfrm>
            <a:off x="10484120" y="4823588"/>
            <a:ext cx="1659" cy="414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F4B774EC-D8D9-4B99-9EE8-596A6068580A}"/>
              </a:ext>
            </a:extLst>
          </p:cNvPr>
          <p:cNvSpPr/>
          <p:nvPr/>
        </p:nvSpPr>
        <p:spPr>
          <a:xfrm>
            <a:off x="9940785" y="4985898"/>
            <a:ext cx="1086669" cy="90101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2"/>
                </a:solidFill>
              </a:rPr>
              <a:t>الحوار</a:t>
            </a:r>
            <a:endParaRPr lang="en-US" sz="2000" dirty="0">
              <a:solidFill>
                <a:schemeClr val="accent2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71F385C-581F-4060-A1B8-009FA5578366}"/>
              </a:ext>
            </a:extLst>
          </p:cNvPr>
          <p:cNvSpPr/>
          <p:nvPr/>
        </p:nvSpPr>
        <p:spPr>
          <a:xfrm>
            <a:off x="9104247" y="4719429"/>
            <a:ext cx="1086669" cy="8811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2"/>
                </a:solidFill>
              </a:rPr>
              <a:t>الصبر</a:t>
            </a:r>
            <a:endParaRPr lang="en-US" sz="2000" dirty="0">
              <a:solidFill>
                <a:schemeClr val="accent2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9AE80B8-DEEB-41D0-8750-2469F9BD2932}"/>
              </a:ext>
            </a:extLst>
          </p:cNvPr>
          <p:cNvSpPr/>
          <p:nvPr/>
        </p:nvSpPr>
        <p:spPr>
          <a:xfrm>
            <a:off x="10782297" y="4769025"/>
            <a:ext cx="982317" cy="8076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2"/>
                </a:solidFill>
              </a:rPr>
              <a:t>التفاهم</a:t>
            </a:r>
            <a:endParaRPr lang="en-US" sz="2000" dirty="0">
              <a:solidFill>
                <a:schemeClr val="accent2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57378E0-6B58-4E45-8115-864CA05EA2FF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10505658" y="2276026"/>
            <a:ext cx="0" cy="1689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CF8E790-BA3D-443A-B5DE-5EB36AF51B05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10402955" y="1338483"/>
            <a:ext cx="1" cy="1590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D7F18A5-98F1-4694-9D56-F1981364AC72}"/>
              </a:ext>
            </a:extLst>
          </p:cNvPr>
          <p:cNvCxnSpPr>
            <a:cxnSpLocks/>
          </p:cNvCxnSpPr>
          <p:nvPr/>
        </p:nvCxnSpPr>
        <p:spPr>
          <a:xfrm>
            <a:off x="7553739" y="735501"/>
            <a:ext cx="0" cy="3114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233D9B5A-FAA1-47C7-8AC8-7C95957C4D15}"/>
              </a:ext>
            </a:extLst>
          </p:cNvPr>
          <p:cNvSpPr/>
          <p:nvPr/>
        </p:nvSpPr>
        <p:spPr>
          <a:xfrm>
            <a:off x="7079138" y="861366"/>
            <a:ext cx="1126435" cy="619588"/>
          </a:xfrm>
          <a:prstGeom prst="rect">
            <a:avLst/>
          </a:prstGeom>
          <a:solidFill>
            <a:schemeClr val="bg1"/>
          </a:solidFill>
          <a:ln w="28575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FF5050"/>
                </a:solidFill>
              </a:rPr>
              <a:t>علاج النشوز</a:t>
            </a:r>
            <a:endParaRPr lang="en-US" dirty="0">
              <a:solidFill>
                <a:srgbClr val="FF5050"/>
              </a:solidFill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CF44861-6D34-4C24-AE51-3FB34A3132A6}"/>
              </a:ext>
            </a:extLst>
          </p:cNvPr>
          <p:cNvCxnSpPr>
            <a:cxnSpLocks/>
          </p:cNvCxnSpPr>
          <p:nvPr/>
        </p:nvCxnSpPr>
        <p:spPr>
          <a:xfrm flipH="1">
            <a:off x="7682108" y="1461140"/>
            <a:ext cx="1" cy="1590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E0CD9E1F-5619-408A-AA08-F7BC5ADE89FB}"/>
              </a:ext>
            </a:extLst>
          </p:cNvPr>
          <p:cNvSpPr/>
          <p:nvPr/>
        </p:nvSpPr>
        <p:spPr>
          <a:xfrm>
            <a:off x="5552663" y="1593603"/>
            <a:ext cx="3110106" cy="814937"/>
          </a:xfrm>
          <a:prstGeom prst="rect">
            <a:avLst/>
          </a:prstGeom>
          <a:solidFill>
            <a:schemeClr val="bg1"/>
          </a:solidFill>
          <a:ln w="28575"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660033"/>
                </a:solidFill>
              </a:rPr>
              <a:t>المقصود به:استعلاء وسوء عشرة احد الزوجين للاخر</a:t>
            </a:r>
            <a:endParaRPr lang="en-US" dirty="0">
              <a:solidFill>
                <a:srgbClr val="660033"/>
              </a:solidFill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09AD485-5974-4C87-9827-BD7A36A38158}"/>
              </a:ext>
            </a:extLst>
          </p:cNvPr>
          <p:cNvCxnSpPr/>
          <p:nvPr/>
        </p:nvCxnSpPr>
        <p:spPr>
          <a:xfrm>
            <a:off x="8205573" y="2408540"/>
            <a:ext cx="0" cy="2815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22F839C8-9614-4853-B1AF-5C0345007486}"/>
              </a:ext>
            </a:extLst>
          </p:cNvPr>
          <p:cNvSpPr/>
          <p:nvPr/>
        </p:nvSpPr>
        <p:spPr>
          <a:xfrm>
            <a:off x="7758729" y="2521189"/>
            <a:ext cx="914400" cy="51844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4"/>
                </a:solidFill>
              </a:rPr>
              <a:t>الزوجة</a:t>
            </a:r>
            <a:endParaRPr lang="en-US" sz="2000" dirty="0">
              <a:solidFill>
                <a:schemeClr val="accent4"/>
              </a:solidFill>
            </a:endParaRP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5915C5F-6CA4-4042-94CB-379A00E0FCAE}"/>
              </a:ext>
            </a:extLst>
          </p:cNvPr>
          <p:cNvCxnSpPr>
            <a:cxnSpLocks/>
          </p:cNvCxnSpPr>
          <p:nvPr/>
        </p:nvCxnSpPr>
        <p:spPr>
          <a:xfrm>
            <a:off x="8215929" y="3014887"/>
            <a:ext cx="0" cy="3114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EEE77776-3C8C-4F44-8515-F3A6A6E5E8CD}"/>
              </a:ext>
            </a:extLst>
          </p:cNvPr>
          <p:cNvSpPr/>
          <p:nvPr/>
        </p:nvSpPr>
        <p:spPr>
          <a:xfrm>
            <a:off x="7247277" y="3145505"/>
            <a:ext cx="1961321" cy="323024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400" dirty="0">
                <a:solidFill>
                  <a:schemeClr val="accent1"/>
                </a:solidFill>
              </a:rPr>
              <a:t>الموعظة الحسنة:</a:t>
            </a:r>
            <a:r>
              <a:rPr lang="ar-AE" sz="1400" dirty="0">
                <a:solidFill>
                  <a:schemeClr val="tx1"/>
                </a:solidFill>
              </a:rPr>
              <a:t>لابد للزوج من اختيار الوقت المناسب والاسلوب-التحلي بالاخلاق والقدوة الحسنة</a:t>
            </a:r>
          </a:p>
          <a:p>
            <a:pPr algn="ctr"/>
            <a:r>
              <a:rPr lang="ar-AE" sz="1400" dirty="0">
                <a:solidFill>
                  <a:schemeClr val="accent1"/>
                </a:solidFill>
              </a:rPr>
              <a:t>الهجر في المضجع:</a:t>
            </a:r>
            <a:r>
              <a:rPr lang="ar-AE" sz="1400" dirty="0">
                <a:solidFill>
                  <a:schemeClr val="tx1"/>
                </a:solidFill>
              </a:rPr>
              <a:t>يعرض عن زوجته ولا يكلمها ولا يلاطفها –هوعقاب نفسي-هذا العلاج يكون في البيت للحفاظ على اسرارهم الاسريه</a:t>
            </a:r>
          </a:p>
          <a:p>
            <a:pPr algn="ctr"/>
            <a:r>
              <a:rPr lang="ar-AE" sz="1400" dirty="0">
                <a:solidFill>
                  <a:schemeClr val="accent1"/>
                </a:solidFill>
              </a:rPr>
              <a:t>الضرب الغير مبرح:</a:t>
            </a:r>
            <a:r>
              <a:rPr lang="ar-AE" sz="1400" dirty="0">
                <a:solidFill>
                  <a:schemeClr val="tx1"/>
                </a:solidFill>
              </a:rPr>
              <a:t>ضرب تأديب غايته حفظ الحياه الزوجيه –يكون بالسواك او المنديل-هو رساله للزوجه بأنها تجاوزت كل الحدود اما الايذاء والتنكيل لا يجوز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F20103B2-C7B2-46B9-8DDA-DFB6B35FAE65}"/>
              </a:ext>
            </a:extLst>
          </p:cNvPr>
          <p:cNvCxnSpPr>
            <a:cxnSpLocks/>
          </p:cNvCxnSpPr>
          <p:nvPr/>
        </p:nvCxnSpPr>
        <p:spPr>
          <a:xfrm>
            <a:off x="6818243" y="2431465"/>
            <a:ext cx="0" cy="3114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DF395E4C-ED7B-4271-A9B6-444D2572D56B}"/>
              </a:ext>
            </a:extLst>
          </p:cNvPr>
          <p:cNvSpPr/>
          <p:nvPr/>
        </p:nvSpPr>
        <p:spPr>
          <a:xfrm>
            <a:off x="6309684" y="2512799"/>
            <a:ext cx="901148" cy="649044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800" dirty="0">
                <a:solidFill>
                  <a:srgbClr val="00B050"/>
                </a:solidFill>
              </a:rPr>
              <a:t>الزوج</a:t>
            </a:r>
            <a:endParaRPr lang="en-US" sz="2800" dirty="0">
              <a:solidFill>
                <a:srgbClr val="00B050"/>
              </a:solidFill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E167D86-0B59-497E-B06C-B14A2F4F2B40}"/>
              </a:ext>
            </a:extLst>
          </p:cNvPr>
          <p:cNvCxnSpPr>
            <a:cxnSpLocks/>
          </p:cNvCxnSpPr>
          <p:nvPr/>
        </p:nvCxnSpPr>
        <p:spPr>
          <a:xfrm flipV="1">
            <a:off x="6744728" y="3177156"/>
            <a:ext cx="1" cy="2718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3DC94148-618A-49BE-AB76-89D64C959C88}"/>
              </a:ext>
            </a:extLst>
          </p:cNvPr>
          <p:cNvSpPr/>
          <p:nvPr/>
        </p:nvSpPr>
        <p:spPr>
          <a:xfrm>
            <a:off x="6217742" y="3238379"/>
            <a:ext cx="967409" cy="86321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bg1">
                    <a:lumMod val="50000"/>
                  </a:schemeClr>
                </a:solidFill>
              </a:rPr>
              <a:t>محاولة الصلح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F9FDD8C-014A-4E77-A0F9-4E1AFB8059EA}"/>
              </a:ext>
            </a:extLst>
          </p:cNvPr>
          <p:cNvCxnSpPr>
            <a:cxnSpLocks/>
          </p:cNvCxnSpPr>
          <p:nvPr/>
        </p:nvCxnSpPr>
        <p:spPr>
          <a:xfrm>
            <a:off x="5652052" y="2408540"/>
            <a:ext cx="0" cy="43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152B7DB-C0A5-4D2F-ADF4-4560883E9982}"/>
              </a:ext>
            </a:extLst>
          </p:cNvPr>
          <p:cNvCxnSpPr>
            <a:cxnSpLocks/>
          </p:cNvCxnSpPr>
          <p:nvPr/>
        </p:nvCxnSpPr>
        <p:spPr>
          <a:xfrm>
            <a:off x="1338470" y="735501"/>
            <a:ext cx="0" cy="43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11383D9B-5891-443E-98F9-A213F6C828D7}"/>
              </a:ext>
            </a:extLst>
          </p:cNvPr>
          <p:cNvSpPr/>
          <p:nvPr/>
        </p:nvSpPr>
        <p:spPr>
          <a:xfrm>
            <a:off x="5188438" y="2521189"/>
            <a:ext cx="901148" cy="846880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rgbClr val="7030A0"/>
                </a:solidFill>
              </a:rPr>
              <a:t>كلاهما معاً</a:t>
            </a:r>
            <a:endParaRPr lang="en-US" sz="2000" dirty="0">
              <a:solidFill>
                <a:srgbClr val="7030A0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AC97607-593A-42D2-9916-C37A6340C4F9}"/>
              </a:ext>
            </a:extLst>
          </p:cNvPr>
          <p:cNvCxnSpPr>
            <a:cxnSpLocks/>
          </p:cNvCxnSpPr>
          <p:nvPr/>
        </p:nvCxnSpPr>
        <p:spPr>
          <a:xfrm>
            <a:off x="5652052" y="3368069"/>
            <a:ext cx="0" cy="43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8F8ED681-C400-4935-9941-F4EF30D613B1}"/>
              </a:ext>
            </a:extLst>
          </p:cNvPr>
          <p:cNvSpPr/>
          <p:nvPr/>
        </p:nvSpPr>
        <p:spPr>
          <a:xfrm>
            <a:off x="4754334" y="3489932"/>
            <a:ext cx="1375009" cy="220736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4">
                    <a:lumMod val="75000"/>
                  </a:schemeClr>
                </a:solidFill>
              </a:rPr>
              <a:t>-حكماُ من اهله وحكماً من اهلها</a:t>
            </a:r>
          </a:p>
          <a:p>
            <a:pPr algn="ctr"/>
            <a:r>
              <a:rPr lang="ar-AE" sz="2000" dirty="0">
                <a:solidFill>
                  <a:schemeClr val="accent4">
                    <a:lumMod val="75000"/>
                  </a:schemeClr>
                </a:solidFill>
              </a:rPr>
              <a:t>-التوجيه الاسري</a:t>
            </a:r>
          </a:p>
          <a:p>
            <a:pPr algn="ctr"/>
            <a:r>
              <a:rPr lang="ar-AE" sz="2000" dirty="0">
                <a:solidFill>
                  <a:schemeClr val="accent4">
                    <a:lumMod val="75000"/>
                  </a:schemeClr>
                </a:solidFill>
              </a:rPr>
              <a:t>-تدخل الخبراء</a:t>
            </a:r>
          </a:p>
          <a:p>
            <a:pPr algn="ctr"/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F92B959-CD0D-47D6-A5A5-D7E679441CF1}"/>
              </a:ext>
            </a:extLst>
          </p:cNvPr>
          <p:cNvCxnSpPr>
            <a:cxnSpLocks/>
          </p:cNvCxnSpPr>
          <p:nvPr/>
        </p:nvCxnSpPr>
        <p:spPr>
          <a:xfrm>
            <a:off x="3503644" y="443947"/>
            <a:ext cx="0" cy="43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E9FB969C-0073-449C-80F5-1C777F564719}"/>
              </a:ext>
            </a:extLst>
          </p:cNvPr>
          <p:cNvSpPr/>
          <p:nvPr/>
        </p:nvSpPr>
        <p:spPr>
          <a:xfrm>
            <a:off x="2629515" y="551289"/>
            <a:ext cx="2017760" cy="619589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rgbClr val="92D050"/>
                </a:solidFill>
              </a:rPr>
              <a:t>الطلاق (بإرادة الزوج)</a:t>
            </a:r>
            <a:endParaRPr lang="en-US" sz="2000" dirty="0">
              <a:solidFill>
                <a:srgbClr val="92D05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BA7583-9E7D-4CE7-9994-199D0E1A57E9}"/>
              </a:ext>
            </a:extLst>
          </p:cNvPr>
          <p:cNvSpPr/>
          <p:nvPr/>
        </p:nvSpPr>
        <p:spPr>
          <a:xfrm>
            <a:off x="2421177" y="2469881"/>
            <a:ext cx="2428153" cy="36795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200" dirty="0">
                <a:solidFill>
                  <a:srgbClr val="FF0000"/>
                </a:solidFill>
              </a:rPr>
              <a:t>ادابه:3طلقات متفرقات-في طهر لم يجامعها فيه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662AB40-8477-4D4D-BFDD-FCF07C3A4A34}"/>
              </a:ext>
            </a:extLst>
          </p:cNvPr>
          <p:cNvSpPr/>
          <p:nvPr/>
        </p:nvSpPr>
        <p:spPr>
          <a:xfrm>
            <a:off x="2341306" y="1046928"/>
            <a:ext cx="2592869" cy="316328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200" dirty="0">
                <a:solidFill>
                  <a:srgbClr val="00B0F0"/>
                </a:solidFill>
              </a:rPr>
              <a:t>هو رفع قيد النكاح الصحيح بلفظ مخصوص</a:t>
            </a:r>
            <a:endParaRPr lang="en-US" sz="1200" dirty="0">
              <a:solidFill>
                <a:srgbClr val="00B0F0"/>
              </a:solidFill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0156947-3D95-4E8F-90D8-9B362654C851}"/>
              </a:ext>
            </a:extLst>
          </p:cNvPr>
          <p:cNvCxnSpPr>
            <a:cxnSpLocks/>
          </p:cNvCxnSpPr>
          <p:nvPr/>
        </p:nvCxnSpPr>
        <p:spPr>
          <a:xfrm>
            <a:off x="3611308" y="1756119"/>
            <a:ext cx="0" cy="43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3A8530F7-49E8-4CA1-B5C8-22DB11AE2214}"/>
              </a:ext>
            </a:extLst>
          </p:cNvPr>
          <p:cNvSpPr/>
          <p:nvPr/>
        </p:nvSpPr>
        <p:spPr>
          <a:xfrm>
            <a:off x="2323729" y="1386330"/>
            <a:ext cx="2592869" cy="61616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200" dirty="0">
                <a:solidFill>
                  <a:schemeClr val="accent2"/>
                </a:solidFill>
              </a:rPr>
              <a:t>حكمه:مباح ومشرع عند الحاجة اليه ويحرم اذا كان من غير سبب او قصد به الزوج اضرار زوجته</a:t>
            </a:r>
            <a:endParaRPr lang="en-US" sz="1200" dirty="0">
              <a:solidFill>
                <a:schemeClr val="accent2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1E9A284-C7D6-40FF-A7DF-68E2AE484E5E}"/>
              </a:ext>
            </a:extLst>
          </p:cNvPr>
          <p:cNvSpPr/>
          <p:nvPr/>
        </p:nvSpPr>
        <p:spPr>
          <a:xfrm>
            <a:off x="2408190" y="2021858"/>
            <a:ext cx="2342755" cy="434070"/>
          </a:xfrm>
          <a:prstGeom prst="rect">
            <a:avLst/>
          </a:prstGeom>
          <a:solidFill>
            <a:schemeClr val="bg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200" dirty="0">
                <a:solidFill>
                  <a:srgbClr val="FFFF00"/>
                </a:solidFill>
              </a:rPr>
              <a:t>مقيد في عدده وزمن ايقاعه ومحاط ب اداب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743023-1D32-460E-B27E-7C4DD1262476}"/>
              </a:ext>
            </a:extLst>
          </p:cNvPr>
          <p:cNvSpPr/>
          <p:nvPr/>
        </p:nvSpPr>
        <p:spPr>
          <a:xfrm>
            <a:off x="2580202" y="2858157"/>
            <a:ext cx="2058646" cy="63508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100" dirty="0">
                <a:solidFill>
                  <a:srgbClr val="00B050"/>
                </a:solidFill>
              </a:rPr>
              <a:t>الحكمه من ادابه:حتى يراجع الزوج نفسه-حتى لاتطول عدتها بالحمل وليكون طلاقه لها في حالة الميل اليها-حفظ لحقوقهما</a:t>
            </a:r>
            <a:endParaRPr lang="en-US" sz="1100" dirty="0">
              <a:solidFill>
                <a:srgbClr val="00B05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A51406-0821-4BE9-870B-708995130EEB}"/>
              </a:ext>
            </a:extLst>
          </p:cNvPr>
          <p:cNvSpPr/>
          <p:nvPr/>
        </p:nvSpPr>
        <p:spPr>
          <a:xfrm>
            <a:off x="2569077" y="3513561"/>
            <a:ext cx="2058646" cy="549858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200" dirty="0">
                <a:solidFill>
                  <a:srgbClr val="002060"/>
                </a:solidFill>
              </a:rPr>
              <a:t>انواع الطلاق:</a:t>
            </a:r>
          </a:p>
          <a:p>
            <a:pPr algn="ctr"/>
            <a:r>
              <a:rPr lang="ar-AE" sz="1200" dirty="0">
                <a:solidFill>
                  <a:srgbClr val="002060"/>
                </a:solidFill>
              </a:rPr>
              <a:t>سني:الطلاق الموافق لاداب الشريعه</a:t>
            </a:r>
          </a:p>
          <a:p>
            <a:pPr algn="ctr"/>
            <a:r>
              <a:rPr lang="ar-AE" sz="1200" dirty="0">
                <a:solidFill>
                  <a:srgbClr val="002060"/>
                </a:solidFill>
              </a:rPr>
              <a:t>بدعي:الطلاق المخالف لاداب الشريعه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F315AD-5123-4E0B-95E3-2C2B49733ACA}"/>
              </a:ext>
            </a:extLst>
          </p:cNvPr>
          <p:cNvSpPr/>
          <p:nvPr/>
        </p:nvSpPr>
        <p:spPr>
          <a:xfrm>
            <a:off x="2353429" y="4080770"/>
            <a:ext cx="2342755" cy="60162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050" dirty="0">
                <a:solidFill>
                  <a:schemeClr val="accent2"/>
                </a:solidFill>
              </a:rPr>
              <a:t>الفاظ الطلاق:</a:t>
            </a:r>
          </a:p>
          <a:p>
            <a:pPr algn="ctr"/>
            <a:r>
              <a:rPr lang="ar-AE" sz="1050" dirty="0">
                <a:solidFill>
                  <a:schemeClr val="accent2"/>
                </a:solidFill>
              </a:rPr>
              <a:t>اللفظ الصريح:انتِ طالق</a:t>
            </a:r>
          </a:p>
          <a:p>
            <a:pPr algn="ctr"/>
            <a:r>
              <a:rPr lang="ar-AE" sz="1050" dirty="0">
                <a:solidFill>
                  <a:schemeClr val="accent2"/>
                </a:solidFill>
              </a:rPr>
              <a:t>اللفظ:الكنائي:انتِ لستِ في عصمتي – الحقي بأهلك</a:t>
            </a:r>
          </a:p>
          <a:p>
            <a:pPr algn="ctr"/>
            <a:endParaRPr lang="en-US" sz="1050" dirty="0">
              <a:solidFill>
                <a:schemeClr val="accent2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374EF7B-7814-4CE7-975B-59F5B682A1AC}"/>
              </a:ext>
            </a:extLst>
          </p:cNvPr>
          <p:cNvSpPr/>
          <p:nvPr/>
        </p:nvSpPr>
        <p:spPr>
          <a:xfrm>
            <a:off x="2372139" y="4650952"/>
            <a:ext cx="2324044" cy="188237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050" dirty="0">
                <a:solidFill>
                  <a:schemeClr val="accent1"/>
                </a:solidFill>
              </a:rPr>
              <a:t>الطلاق المعلق:ان يعلق الزوج طلاق زوجته على امر مستقبلي</a:t>
            </a:r>
          </a:p>
          <a:p>
            <a:pPr algn="ctr"/>
            <a:r>
              <a:rPr lang="ar-AE" sz="1050" dirty="0">
                <a:solidFill>
                  <a:schemeClr val="accent1"/>
                </a:solidFill>
              </a:rPr>
              <a:t>ان فعلتِ كذا انتِ طالق – ان لم تفعلي كذا انتِ طالق</a:t>
            </a:r>
          </a:p>
          <a:p>
            <a:pPr algn="ctr"/>
            <a:endParaRPr lang="ar-AE" sz="1050" dirty="0">
              <a:solidFill>
                <a:schemeClr val="accent1"/>
              </a:solidFill>
            </a:endParaRPr>
          </a:p>
          <a:p>
            <a:pPr algn="ctr"/>
            <a:r>
              <a:rPr lang="ar-AE" sz="1050" dirty="0">
                <a:solidFill>
                  <a:srgbClr val="7030A0"/>
                </a:solidFill>
              </a:rPr>
              <a:t>رأي الجمهور الفقهاء:اذا تحقق الشرط وقع الطلاق</a:t>
            </a:r>
          </a:p>
          <a:p>
            <a:pPr algn="ctr"/>
            <a:endParaRPr lang="ar-AE" sz="1050" dirty="0">
              <a:solidFill>
                <a:srgbClr val="7030A0"/>
              </a:solidFill>
            </a:endParaRPr>
          </a:p>
          <a:p>
            <a:pPr algn="ctr"/>
            <a:r>
              <a:rPr lang="ar-AE" sz="1050" dirty="0">
                <a:solidFill>
                  <a:srgbClr val="FF0000"/>
                </a:solidFill>
              </a:rPr>
              <a:t>رأي بعض الفقهاء :اذا تحقق الشرط ينظر في المقصد فإن قصد ايقاع الطلاق وقع – اذا قصد به التهديد واليمين فقط فإن حكمه حكم اليمين فلا يقع الطلاق وعليه كفارة يمين</a:t>
            </a:r>
          </a:p>
          <a:p>
            <a:pPr algn="ctr"/>
            <a:endParaRPr lang="en-US" sz="1050" dirty="0">
              <a:solidFill>
                <a:schemeClr val="accent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F6A9BBF-1FB2-4E8D-9E18-26B127E9AA18}"/>
              </a:ext>
            </a:extLst>
          </p:cNvPr>
          <p:cNvSpPr/>
          <p:nvPr/>
        </p:nvSpPr>
        <p:spPr>
          <a:xfrm>
            <a:off x="943834" y="995304"/>
            <a:ext cx="1033848" cy="36795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FF0000"/>
                </a:solidFill>
              </a:rPr>
              <a:t>انواعه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BBADE6A-F5B6-44DD-9425-A2C9C0983FCA}"/>
              </a:ext>
            </a:extLst>
          </p:cNvPr>
          <p:cNvCxnSpPr>
            <a:cxnSpLocks/>
          </p:cNvCxnSpPr>
          <p:nvPr/>
        </p:nvCxnSpPr>
        <p:spPr>
          <a:xfrm flipH="1" flipV="1">
            <a:off x="1338470" y="735501"/>
            <a:ext cx="1270671" cy="64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4F4E593E-DD2F-4F97-8A28-3E0014442032}"/>
              </a:ext>
            </a:extLst>
          </p:cNvPr>
          <p:cNvSpPr/>
          <p:nvPr/>
        </p:nvSpPr>
        <p:spPr>
          <a:xfrm>
            <a:off x="283823" y="1390265"/>
            <a:ext cx="2035041" cy="36962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400" dirty="0">
                <a:solidFill>
                  <a:schemeClr val="tx1"/>
                </a:solidFill>
              </a:rPr>
              <a:t>الطلاق الرجعي:يكون بعد الطلقة الاولى او الثانيه وقبل انتهاء العدة – للرجل الحق في ارجاع زوجته دون عقد ولا مهر جديدين</a:t>
            </a:r>
          </a:p>
          <a:p>
            <a:pPr algn="ctr"/>
            <a:r>
              <a:rPr lang="ar-AE" sz="1400" dirty="0">
                <a:solidFill>
                  <a:schemeClr val="tx1"/>
                </a:solidFill>
              </a:rPr>
              <a:t>الطلاق البائن بينونه صغرى:يكون بعد الطلقه الاولى والثانيه وقبل انتهاء العده – يكون بعد انتهاء عدة المطلقه من الطلقه الاولى او الثانيه –لايكون الا برضاها وبعقد ومهر جديدين</a:t>
            </a:r>
          </a:p>
          <a:p>
            <a:pPr algn="ctr"/>
            <a:r>
              <a:rPr lang="ar-AE" sz="1400" dirty="0">
                <a:solidFill>
                  <a:schemeClr val="tx1"/>
                </a:solidFill>
              </a:rPr>
              <a:t>الطلاق البائن بينونة كبرى:يكون بعد الطلقة الثالثه – لا تحل له الا بعد ان تتزوج زوجاً غيره وتبين عنه او يموت فتنتهي عدتها فله عندها ان يتزوجها بمهر وعقد جديدين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83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40C9B6-70E2-40E0-8E91-34D7D113E92F}"/>
              </a:ext>
            </a:extLst>
          </p:cNvPr>
          <p:cNvSpPr/>
          <p:nvPr/>
        </p:nvSpPr>
        <p:spPr>
          <a:xfrm>
            <a:off x="4638261" y="132521"/>
            <a:ext cx="2915478" cy="62285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3600" dirty="0">
                <a:solidFill>
                  <a:schemeClr val="accent6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الفراق بين الزوجين</a:t>
            </a:r>
            <a:endParaRPr lang="en-US" sz="3600" dirty="0">
              <a:solidFill>
                <a:schemeClr val="accent6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46F64AF-1746-4A95-A04E-3B37EC5EE521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7553739" y="443948"/>
            <a:ext cx="2849216" cy="19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52BC0F-8C90-4A54-BB67-C0E14263AC5E}"/>
              </a:ext>
            </a:extLst>
          </p:cNvPr>
          <p:cNvCxnSpPr>
            <a:cxnSpLocks/>
          </p:cNvCxnSpPr>
          <p:nvPr/>
        </p:nvCxnSpPr>
        <p:spPr>
          <a:xfrm flipV="1">
            <a:off x="1338470" y="443948"/>
            <a:ext cx="3299791" cy="19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0E268D-BD56-471F-8F65-5BFD10ED4AE6}"/>
              </a:ext>
            </a:extLst>
          </p:cNvPr>
          <p:cNvCxnSpPr>
            <a:cxnSpLocks/>
          </p:cNvCxnSpPr>
          <p:nvPr/>
        </p:nvCxnSpPr>
        <p:spPr>
          <a:xfrm>
            <a:off x="10402956" y="443947"/>
            <a:ext cx="0" cy="3114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65E78BD-7A41-4C63-B2D1-60DC5FCC267E}"/>
              </a:ext>
            </a:extLst>
          </p:cNvPr>
          <p:cNvSpPr/>
          <p:nvPr/>
        </p:nvSpPr>
        <p:spPr>
          <a:xfrm>
            <a:off x="9975942" y="727880"/>
            <a:ext cx="1016355" cy="47711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400" dirty="0">
                <a:solidFill>
                  <a:srgbClr val="FF0000"/>
                </a:solidFill>
              </a:rPr>
              <a:t>العدة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C714CD-BCCD-4398-B2FD-F4FA1462FBF1}"/>
              </a:ext>
            </a:extLst>
          </p:cNvPr>
          <p:cNvSpPr/>
          <p:nvPr/>
        </p:nvSpPr>
        <p:spPr>
          <a:xfrm>
            <a:off x="9483581" y="1258907"/>
            <a:ext cx="2001077" cy="755302"/>
          </a:xfrm>
          <a:prstGeom prst="rect">
            <a:avLst/>
          </a:prstGeom>
          <a:solidFill>
            <a:schemeClr val="bg1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400" dirty="0">
                <a:solidFill>
                  <a:srgbClr val="FFFF00"/>
                </a:solidFill>
              </a:rPr>
              <a:t>مدة مقدره شرعاً تمكثها المرأه بعد فراق زوجها وتمتنع فيها عن الزواج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824B92-DE60-4A1C-8B40-B9FA11F33C32}"/>
              </a:ext>
            </a:extLst>
          </p:cNvPr>
          <p:cNvSpPr/>
          <p:nvPr/>
        </p:nvSpPr>
        <p:spPr>
          <a:xfrm>
            <a:off x="9221026" y="2090380"/>
            <a:ext cx="2533550" cy="2677239"/>
          </a:xfrm>
          <a:prstGeom prst="rect">
            <a:avLst/>
          </a:prstGeom>
          <a:solidFill>
            <a:schemeClr val="bg1"/>
          </a:solidFill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7030A0"/>
                </a:solidFill>
              </a:rPr>
              <a:t>مدتها: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للمطلقة التي تحيظ:3حيضات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للمطلقة التي لاتحيض:3 اشهر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للمطلقة الحامل:حتى وضع الحمل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للمطلقة قبل الدخول:لاعدة لها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الأرمله:4 اشهر و 10 ايام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للأرمله الحامل:حتى وضع الحمل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E3C9660-1AF1-4594-BAD2-7AF9C2E3A32A}"/>
              </a:ext>
            </a:extLst>
          </p:cNvPr>
          <p:cNvCxnSpPr>
            <a:cxnSpLocks/>
          </p:cNvCxnSpPr>
          <p:nvPr/>
        </p:nvCxnSpPr>
        <p:spPr>
          <a:xfrm>
            <a:off x="7553739" y="735501"/>
            <a:ext cx="0" cy="3114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6D3006B-E18A-4B01-BAC9-5F79C67BE3A6}"/>
              </a:ext>
            </a:extLst>
          </p:cNvPr>
          <p:cNvSpPr/>
          <p:nvPr/>
        </p:nvSpPr>
        <p:spPr>
          <a:xfrm>
            <a:off x="6774338" y="861366"/>
            <a:ext cx="1583627" cy="619588"/>
          </a:xfrm>
          <a:prstGeom prst="rect">
            <a:avLst/>
          </a:prstGeom>
          <a:solidFill>
            <a:schemeClr val="bg1"/>
          </a:solidFill>
          <a:ln w="28575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FF5050"/>
                </a:solidFill>
              </a:rPr>
              <a:t>الخلع</a:t>
            </a:r>
          </a:p>
          <a:p>
            <a:pPr algn="ctr"/>
            <a:r>
              <a:rPr lang="ar-AE" dirty="0">
                <a:solidFill>
                  <a:srgbClr val="FF5050"/>
                </a:solidFill>
              </a:rPr>
              <a:t> بإرادة الزوجه</a:t>
            </a:r>
            <a:endParaRPr lang="en-US" dirty="0">
              <a:solidFill>
                <a:srgbClr val="FF5050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CF37F79-C520-42F1-A937-A8826B69A98B}"/>
              </a:ext>
            </a:extLst>
          </p:cNvPr>
          <p:cNvCxnSpPr>
            <a:cxnSpLocks/>
          </p:cNvCxnSpPr>
          <p:nvPr/>
        </p:nvCxnSpPr>
        <p:spPr>
          <a:xfrm flipH="1">
            <a:off x="7682108" y="1461140"/>
            <a:ext cx="1" cy="1590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8175AF87-89BE-4288-8575-2C02E54C3470}"/>
              </a:ext>
            </a:extLst>
          </p:cNvPr>
          <p:cNvSpPr/>
          <p:nvPr/>
        </p:nvSpPr>
        <p:spPr>
          <a:xfrm>
            <a:off x="6125189" y="1552936"/>
            <a:ext cx="3110106" cy="814937"/>
          </a:xfrm>
          <a:prstGeom prst="rect">
            <a:avLst/>
          </a:prstGeom>
          <a:solidFill>
            <a:schemeClr val="bg1"/>
          </a:solidFill>
          <a:ln w="28575">
            <a:solidFill>
              <a:srgbClr val="66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660033"/>
                </a:solidFill>
              </a:rPr>
              <a:t>للمرأه الحق في الخروج من هذا العقد لدفع الضرر عن نفسها</a:t>
            </a:r>
            <a:endParaRPr lang="en-US" dirty="0">
              <a:solidFill>
                <a:srgbClr val="660033"/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A135B91-C460-4357-8739-DF3EF6D8492B}"/>
              </a:ext>
            </a:extLst>
          </p:cNvPr>
          <p:cNvCxnSpPr/>
          <p:nvPr/>
        </p:nvCxnSpPr>
        <p:spPr>
          <a:xfrm>
            <a:off x="8205573" y="2408540"/>
            <a:ext cx="0" cy="2815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F4A1147E-3945-4503-B851-FEB7F0186959}"/>
              </a:ext>
            </a:extLst>
          </p:cNvPr>
          <p:cNvSpPr/>
          <p:nvPr/>
        </p:nvSpPr>
        <p:spPr>
          <a:xfrm>
            <a:off x="7758729" y="2419519"/>
            <a:ext cx="914400" cy="51844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accent4"/>
                </a:solidFill>
              </a:rPr>
              <a:t>الخلع</a:t>
            </a:r>
            <a:endParaRPr lang="en-US" sz="2000" dirty="0">
              <a:solidFill>
                <a:schemeClr val="accent4"/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3D05BAF-93B9-42A4-9DE7-1AB40DFFB6D6}"/>
              </a:ext>
            </a:extLst>
          </p:cNvPr>
          <p:cNvCxnSpPr>
            <a:cxnSpLocks/>
          </p:cNvCxnSpPr>
          <p:nvPr/>
        </p:nvCxnSpPr>
        <p:spPr>
          <a:xfrm flipV="1">
            <a:off x="8648274" y="2924115"/>
            <a:ext cx="1" cy="2718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1A835F17-B5AE-4BC0-A653-E7A0F8329885}"/>
              </a:ext>
            </a:extLst>
          </p:cNvPr>
          <p:cNvSpPr/>
          <p:nvPr/>
        </p:nvSpPr>
        <p:spPr>
          <a:xfrm>
            <a:off x="7409634" y="3060021"/>
            <a:ext cx="1771635" cy="1834079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chemeClr val="bg1">
                    <a:lumMod val="50000"/>
                  </a:schemeClr>
                </a:solidFill>
              </a:rPr>
              <a:t>الاثر المترتب على الخلع:طلاق بائن بينونه صغرى فلا تحل المرأه للرجل إلا بمهر وعقد جديدين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67760E1-0413-422E-ABEB-582B9BA7DACB}"/>
              </a:ext>
            </a:extLst>
          </p:cNvPr>
          <p:cNvCxnSpPr>
            <a:cxnSpLocks/>
            <a:stCxn id="34" idx="1"/>
          </p:cNvCxnSpPr>
          <p:nvPr/>
        </p:nvCxnSpPr>
        <p:spPr>
          <a:xfrm flipH="1">
            <a:off x="4647275" y="2678740"/>
            <a:ext cx="3111454" cy="113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56C30A6-B5B9-4601-97B3-A3545192802F}"/>
              </a:ext>
            </a:extLst>
          </p:cNvPr>
          <p:cNvCxnSpPr>
            <a:cxnSpLocks/>
          </p:cNvCxnSpPr>
          <p:nvPr/>
        </p:nvCxnSpPr>
        <p:spPr>
          <a:xfrm>
            <a:off x="6977270" y="2690048"/>
            <a:ext cx="0" cy="43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277D9EC2-1042-4B83-8E63-32BCF2FF7A5A}"/>
              </a:ext>
            </a:extLst>
          </p:cNvPr>
          <p:cNvSpPr/>
          <p:nvPr/>
        </p:nvSpPr>
        <p:spPr>
          <a:xfrm>
            <a:off x="492607" y="1267123"/>
            <a:ext cx="2592869" cy="87287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600" dirty="0">
                <a:solidFill>
                  <a:srgbClr val="00B0F0"/>
                </a:solidFill>
              </a:rPr>
              <a:t>هو التفريق الذي يوقعه القاضي لوجود اسباب تمنع استمرار الحياة الزوجيه</a:t>
            </a:r>
            <a:endParaRPr lang="en-US" sz="1600" dirty="0">
              <a:solidFill>
                <a:srgbClr val="00B0F0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C880F14-FA33-4434-9EA5-74DD94737743}"/>
              </a:ext>
            </a:extLst>
          </p:cNvPr>
          <p:cNvSpPr/>
          <p:nvPr/>
        </p:nvSpPr>
        <p:spPr>
          <a:xfrm>
            <a:off x="601360" y="2147257"/>
            <a:ext cx="2374912" cy="415938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1400" dirty="0">
                <a:solidFill>
                  <a:srgbClr val="FF0000"/>
                </a:solidFill>
              </a:rPr>
              <a:t>انواعه:</a:t>
            </a:r>
          </a:p>
          <a:p>
            <a:pPr algn="ctr"/>
            <a:r>
              <a:rPr lang="ar-AE" sz="1400" dirty="0">
                <a:solidFill>
                  <a:srgbClr val="92D050"/>
                </a:solidFill>
              </a:rPr>
              <a:t>التفريق للعيب: التفريق بسبب العيب الجسدي او المرض المنفر الذي لا يتحقق معه المقصود من الحياه الزوجيه</a:t>
            </a:r>
          </a:p>
          <a:p>
            <a:pPr algn="ctr"/>
            <a:r>
              <a:rPr lang="ar-AE" sz="1400" dirty="0">
                <a:solidFill>
                  <a:srgbClr val="92D050"/>
                </a:solidFill>
              </a:rPr>
              <a:t>(بائن بينونه صغرى)</a:t>
            </a:r>
          </a:p>
          <a:p>
            <a:pPr algn="ctr"/>
            <a:r>
              <a:rPr lang="ar-AE" sz="1400" dirty="0">
                <a:solidFill>
                  <a:srgbClr val="00B0F0"/>
                </a:solidFill>
              </a:rPr>
              <a:t>التفريق لعدم الانفاق:انفاق الزوج على زوجته واجب شرعي ويكون قدر الوسع والطاقة</a:t>
            </a:r>
          </a:p>
          <a:p>
            <a:pPr algn="ctr"/>
            <a:r>
              <a:rPr lang="ar-AE" sz="1400" dirty="0">
                <a:solidFill>
                  <a:srgbClr val="00B0F0"/>
                </a:solidFill>
              </a:rPr>
              <a:t> (طلاق رجعي)</a:t>
            </a:r>
          </a:p>
          <a:p>
            <a:pPr algn="ctr"/>
            <a:r>
              <a:rPr lang="ar-AE" sz="1400" dirty="0">
                <a:solidFill>
                  <a:schemeClr val="accent2"/>
                </a:solidFill>
              </a:rPr>
              <a:t>التفريق للضرر:اذا اشتكت الزوجه من زوجها اضراراً لا يمكن معه دوام الحياة الزوجيه –يهينها او يضربها-</a:t>
            </a:r>
          </a:p>
          <a:p>
            <a:pPr algn="ctr"/>
            <a:r>
              <a:rPr lang="ar-AE" sz="1400" dirty="0">
                <a:solidFill>
                  <a:schemeClr val="accent2"/>
                </a:solidFill>
              </a:rPr>
              <a:t>(بائن بينونه صغرى)</a:t>
            </a:r>
          </a:p>
          <a:p>
            <a:pPr algn="ctr"/>
            <a:r>
              <a:rPr lang="ar-AE" sz="1400" dirty="0">
                <a:solidFill>
                  <a:srgbClr val="C00000"/>
                </a:solidFill>
              </a:rPr>
              <a:t>التفريق لغيبة الزوج:اذا غاب الزوج ولم يعلم مكانه او علم ورفض الرجوع ف للمرأه الحق بأن تطالب بالطلاق بعد مرور سنه فأكثر على غيابه </a:t>
            </a:r>
          </a:p>
          <a:p>
            <a:pPr algn="ctr"/>
            <a:r>
              <a:rPr lang="ar-AE" sz="1400" dirty="0">
                <a:solidFill>
                  <a:srgbClr val="C00000"/>
                </a:solidFill>
              </a:rPr>
              <a:t>(بائن بينونه صغرى</a:t>
            </a:r>
            <a:r>
              <a:rPr lang="ar-AE" sz="1400" dirty="0">
                <a:solidFill>
                  <a:srgbClr val="FF0000"/>
                </a:solidFill>
              </a:rPr>
              <a:t>)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12B0995-5DD0-4E76-B80A-1A6A29574030}"/>
              </a:ext>
            </a:extLst>
          </p:cNvPr>
          <p:cNvCxnSpPr>
            <a:cxnSpLocks/>
          </p:cNvCxnSpPr>
          <p:nvPr/>
        </p:nvCxnSpPr>
        <p:spPr>
          <a:xfrm flipV="1">
            <a:off x="1338469" y="453905"/>
            <a:ext cx="1" cy="486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A64B3276-79C4-4AC0-9708-158E077287E8}"/>
              </a:ext>
            </a:extLst>
          </p:cNvPr>
          <p:cNvSpPr/>
          <p:nvPr/>
        </p:nvSpPr>
        <p:spPr>
          <a:xfrm>
            <a:off x="5521030" y="2968449"/>
            <a:ext cx="1831268" cy="1790841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rgbClr val="00B050"/>
                </a:solidFill>
              </a:rPr>
              <a:t>انواعه:</a:t>
            </a:r>
          </a:p>
          <a:p>
            <a:pPr algn="ctr"/>
            <a:r>
              <a:rPr lang="ar-AE" sz="2000" dirty="0">
                <a:solidFill>
                  <a:srgbClr val="00B050"/>
                </a:solidFill>
              </a:rPr>
              <a:t>شرعاً:فراق الزوج لزوجته بعوض تدفعه الزوجة</a:t>
            </a:r>
          </a:p>
          <a:p>
            <a:pPr algn="ctr"/>
            <a:r>
              <a:rPr lang="ar-AE" sz="2000" dirty="0">
                <a:solidFill>
                  <a:srgbClr val="00B050"/>
                </a:solidFill>
              </a:rPr>
              <a:t>في اللغة:النزع</a:t>
            </a:r>
            <a:endParaRPr lang="en-US" sz="2000" dirty="0">
              <a:solidFill>
                <a:srgbClr val="00B050"/>
              </a:solidFill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3A6573D-8432-4DF4-97F4-783BE97FEF73}"/>
              </a:ext>
            </a:extLst>
          </p:cNvPr>
          <p:cNvCxnSpPr>
            <a:cxnSpLocks/>
          </p:cNvCxnSpPr>
          <p:nvPr/>
        </p:nvCxnSpPr>
        <p:spPr>
          <a:xfrm>
            <a:off x="4658140" y="2690048"/>
            <a:ext cx="0" cy="4340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CDF6FA8-698A-4CB9-87A3-15022A0BD60D}"/>
              </a:ext>
            </a:extLst>
          </p:cNvPr>
          <p:cNvSpPr/>
          <p:nvPr/>
        </p:nvSpPr>
        <p:spPr>
          <a:xfrm>
            <a:off x="3537130" y="2860503"/>
            <a:ext cx="1944143" cy="2233113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dirty="0">
                <a:solidFill>
                  <a:srgbClr val="7030A0"/>
                </a:solidFill>
              </a:rPr>
              <a:t>حكمه: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محرم : اذا كان دون سبب – اذا قصد به الزوج الاضرار بالزوجه</a:t>
            </a:r>
          </a:p>
          <a:p>
            <a:pPr algn="ctr"/>
            <a:r>
              <a:rPr lang="ar-AE" dirty="0">
                <a:solidFill>
                  <a:srgbClr val="7030A0"/>
                </a:solidFill>
              </a:rPr>
              <a:t>مباح:عند خشية التقصير-عند الخوف من الوقوع في معصية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F94798F-E0AF-47AD-9A75-A1E87FA5F7B3}"/>
              </a:ext>
            </a:extLst>
          </p:cNvPr>
          <p:cNvSpPr/>
          <p:nvPr/>
        </p:nvSpPr>
        <p:spPr>
          <a:xfrm>
            <a:off x="672030" y="640277"/>
            <a:ext cx="2234025" cy="619589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AE" sz="2000" dirty="0">
                <a:solidFill>
                  <a:srgbClr val="92D050"/>
                </a:solidFill>
              </a:rPr>
              <a:t>التفريق (بحكم القاضي)</a:t>
            </a:r>
            <a:endParaRPr lang="en-US" sz="20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784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609</Words>
  <Application>Microsoft Office PowerPoint</Application>
  <PresentationFormat>Widescreen</PresentationFormat>
  <Paragraphs>77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Arabic Typesetting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فاخرة حسن عبدالعزيز ابراهيم محمد</dc:creator>
  <cp:lastModifiedBy>فاخرة حسن عبدالعزيز ابراهيم محمد</cp:lastModifiedBy>
  <cp:revision>15</cp:revision>
  <dcterms:created xsi:type="dcterms:W3CDTF">2018-11-08T07:21:15Z</dcterms:created>
  <dcterms:modified xsi:type="dcterms:W3CDTF">2018-11-13T03:27:53Z</dcterms:modified>
</cp:coreProperties>
</file>